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367" r:id="rId2"/>
    <p:sldId id="397" r:id="rId3"/>
    <p:sldId id="370" r:id="rId4"/>
    <p:sldId id="371" r:id="rId5"/>
    <p:sldId id="373" r:id="rId6"/>
    <p:sldId id="393" r:id="rId7"/>
    <p:sldId id="394" r:id="rId8"/>
    <p:sldId id="395" r:id="rId9"/>
    <p:sldId id="396" r:id="rId10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0000"/>
    <a:srgbClr val="FFEA18"/>
    <a:srgbClr val="FFCC18"/>
    <a:srgbClr val="660000"/>
    <a:srgbClr val="0F11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0965" autoAdjust="0"/>
  </p:normalViewPr>
  <p:slideViewPr>
    <p:cSldViewPr snapToGrid="0">
      <p:cViewPr>
        <p:scale>
          <a:sx n="100" d="100"/>
          <a:sy n="100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96000" y="8686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2278A2BB-160E-6240-BBCC-68D494A6CDBC}" type="slidenum">
              <a:rPr lang="en-US"/>
              <a:pPr/>
              <a:t>‹#›</a:t>
            </a:fld>
            <a:endParaRPr lang="en-US" sz="1200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28600" y="141288"/>
            <a:ext cx="6400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>
              <a:tabLst>
                <a:tab pos="6170613" algn="r"/>
              </a:tabLst>
            </a:pPr>
            <a:r>
              <a:rPr lang="en-US" sz="1100" b="1" dirty="0"/>
              <a:t>	</a:t>
            </a:r>
            <a:endParaRPr lang="en-US" sz="1800" b="1" dirty="0"/>
          </a:p>
          <a:p>
            <a:pPr>
              <a:tabLst>
                <a:tab pos="6170613" algn="r"/>
              </a:tabLst>
            </a:pPr>
            <a:r>
              <a:rPr lang="en-US" sz="1400" b="1" dirty="0"/>
              <a:t>AP Biology</a:t>
            </a:r>
          </a:p>
        </p:txBody>
      </p:sp>
    </p:spTree>
    <p:extLst>
      <p:ext uri="{BB962C8B-B14F-4D97-AF65-F5344CB8AC3E}">
        <p14:creationId xmlns:p14="http://schemas.microsoft.com/office/powerpoint/2010/main" val="201882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C89A7988-3BFB-6947-BA92-1465D7F637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15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227013" indent="-112713" algn="l" rtl="0" fontAlgn="base">
      <a:spcBef>
        <a:spcPct val="30000"/>
      </a:spcBef>
      <a:spcAft>
        <a:spcPct val="0"/>
      </a:spcAft>
      <a:buFont typeface="Wingdings" charset="2"/>
      <a:buChar char="§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63550" indent="-122238" algn="l" rtl="0" fontAlgn="base">
      <a:spcBef>
        <a:spcPct val="30000"/>
      </a:spcBef>
      <a:spcAft>
        <a:spcPct val="0"/>
      </a:spcAft>
      <a:buFont typeface="Wingdings" charset="2"/>
      <a:buChar char="§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577850" algn="l" rtl="0" fontAlgn="base">
      <a:spcBef>
        <a:spcPct val="30000"/>
      </a:spcBef>
      <a:spcAft>
        <a:spcPct val="0"/>
      </a:spcAft>
      <a:buFont typeface="Wingdings" charset="2"/>
      <a:buChar char="§"/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442048-7275-3443-8A0B-8F435E6AA81C}" type="slidenum">
              <a:rPr lang="en-US"/>
              <a:pPr/>
              <a:t>1</a:t>
            </a:fld>
            <a:endParaRPr lang="en-US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EF966-794A-A94F-8D89-3CA6DB076498}" type="slidenum">
              <a:rPr lang="en-US"/>
              <a:pPr/>
              <a:t>3</a:t>
            </a:fld>
            <a:endParaRPr lang="en-US"/>
          </a:p>
        </p:txBody>
      </p:sp>
      <p:sp>
        <p:nvSpPr>
          <p:cNvPr id="3758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/>
              <a:t>Why do we study carbon -- is it the most abundant element in living organisms?</a:t>
            </a:r>
          </a:p>
          <a:p>
            <a:pPr lvl="1"/>
            <a:r>
              <a:rPr lang="en-US"/>
              <a:t>H &amp; O most abundant</a:t>
            </a:r>
          </a:p>
          <a:p>
            <a:pPr lvl="1"/>
            <a:r>
              <a:rPr lang="en-US"/>
              <a:t>C is the next most abundant</a:t>
            </a:r>
          </a:p>
          <a:p>
            <a:pPr lvl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7C020-1950-E64A-886D-CCA0D8958AF2}" type="slidenum">
              <a:rPr lang="en-US"/>
              <a:pPr/>
              <a:t>4</a:t>
            </a:fld>
            <a:endParaRPr lang="en-US"/>
          </a:p>
        </p:txBody>
      </p:sp>
      <p:sp>
        <p:nvSpPr>
          <p:cNvPr id="3778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/>
              <a:t>Carbon chemistry = organic chemistry</a:t>
            </a:r>
          </a:p>
          <a:p>
            <a:endParaRPr lang="en-US"/>
          </a:p>
          <a:p>
            <a:r>
              <a:rPr lang="en-US"/>
              <a:t>Why is it a foundational atom?</a:t>
            </a:r>
          </a:p>
          <a:p>
            <a:r>
              <a:rPr lang="en-US"/>
              <a:t>What makes it so important?</a:t>
            </a:r>
          </a:p>
          <a:p>
            <a:endParaRPr lang="en-US"/>
          </a:p>
          <a:p>
            <a:r>
              <a:rPr lang="en-US"/>
              <a:t>Can’t be a good building block if you only form 1 or 2 bonds.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BB3D38-B498-0B4B-B801-8A4812394B38}" type="slidenum">
              <a:rPr lang="en-US"/>
              <a:pPr/>
              <a:t>5</a:t>
            </a:fld>
            <a:endParaRPr lang="en-US"/>
          </a:p>
        </p:txBody>
      </p:sp>
      <p:sp>
        <p:nvSpPr>
          <p:cNvPr id="3819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E2697-5B6B-F34A-81A6-D762D94971FF}" type="slidenum">
              <a:rPr lang="en-US"/>
              <a:pPr/>
              <a:t>6</a:t>
            </a:fld>
            <a:endParaRPr lang="en-US"/>
          </a:p>
        </p:txBody>
      </p:sp>
      <p:sp>
        <p:nvSpPr>
          <p:cNvPr id="449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77445-5504-EB49-A734-620B19CB7EA7}" type="slidenum">
              <a:rPr lang="en-US"/>
              <a:pPr/>
              <a:t>7</a:t>
            </a:fld>
            <a:endParaRPr lang="en-US"/>
          </a:p>
        </p:txBody>
      </p:sp>
      <p:sp>
        <p:nvSpPr>
          <p:cNvPr id="451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b="1"/>
              <a:t>• great variety of polymers can be built from a small set of monomers</a:t>
            </a:r>
          </a:p>
          <a:p>
            <a:r>
              <a:rPr lang="en-US" b="1"/>
              <a:t>• monomers can be connected in many combinations like the 26 letters in the alphabet can be used to create a great diversity of words </a:t>
            </a:r>
          </a:p>
          <a:p>
            <a:r>
              <a:rPr lang="en-US" b="1"/>
              <a:t>• each cell has millions of different macromolecules</a:t>
            </a:r>
          </a:p>
          <a:p>
            <a:endParaRPr lang="en-US" b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B3A22-AB99-9C4C-AB3C-E525ADE9AF63}" type="slidenum">
              <a:rPr lang="en-US"/>
              <a:pPr/>
              <a:t>8</a:t>
            </a:fld>
            <a:endParaRPr lang="en-US"/>
          </a:p>
        </p:txBody>
      </p:sp>
      <p:sp>
        <p:nvSpPr>
          <p:cNvPr id="4536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2AB6A1-E756-B34C-AC2B-6895A5511180}" type="slidenum">
              <a:rPr lang="en-US"/>
              <a:pPr/>
              <a:t>9</a:t>
            </a:fld>
            <a:endParaRPr lang="en-US"/>
          </a:p>
        </p:txBody>
      </p:sp>
      <p:sp>
        <p:nvSpPr>
          <p:cNvPr id="4556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5626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 b="1" dirty="0"/>
              <a:t>Most macromolecules are polymers</a:t>
            </a:r>
          </a:p>
          <a:p>
            <a:pPr lvl="1"/>
            <a:r>
              <a:rPr lang="en-US" b="1" dirty="0"/>
              <a:t>• build:</a:t>
            </a:r>
          </a:p>
          <a:p>
            <a:pPr lvl="2"/>
            <a:r>
              <a:rPr lang="en-US" b="1" dirty="0">
                <a:solidFill>
                  <a:schemeClr val="tx2"/>
                </a:solidFill>
              </a:rPr>
              <a:t>condensation (dehydration) reaction</a:t>
            </a:r>
            <a:endParaRPr lang="en-US" b="1" dirty="0"/>
          </a:p>
          <a:p>
            <a:pPr lvl="1"/>
            <a:r>
              <a:rPr lang="en-US" b="1" dirty="0"/>
              <a:t>• breakdown:	</a:t>
            </a:r>
          </a:p>
          <a:p>
            <a:pPr lvl="1"/>
            <a:r>
              <a:rPr lang="en-US" b="1" dirty="0"/>
              <a:t>	</a:t>
            </a:r>
            <a:r>
              <a:rPr lang="en-US" b="1" dirty="0">
                <a:solidFill>
                  <a:schemeClr val="tx2"/>
                </a:solidFill>
              </a:rPr>
              <a:t>hydrolysis</a:t>
            </a:r>
            <a:endParaRPr lang="en-US" b="1" dirty="0"/>
          </a:p>
          <a:p>
            <a:r>
              <a:rPr lang="en-US" b="1" dirty="0"/>
              <a:t>An immense variety of polymers can be built from a small set of monomers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Times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4171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2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3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75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4176" name="Line 80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7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8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B2E3ABF-D23A-F342-8B31-7B5535AD1730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20002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58483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14DFECD-FEB0-4D4A-9145-3F80739152CA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F174C8-15D0-9E42-A51B-6FE0BCCF9B38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514BE2-05E0-A04E-A712-550AFE71CB05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2D27BA2-55BF-AD41-97C1-249B52FDFED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28B65A0E-7EB2-C743-8FA7-BB27FAEC2393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806486C-D879-6F4A-B247-A8A3439AC8AA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2FA2C7C-6405-0F46-9146-84C0D9DE5F2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DFD7C81-10E9-3545-961B-CE79E809297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4F82BD-89E8-B348-B5BE-D4F0EA406C57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5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36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fld id="{4FD89EEA-0840-C94B-8296-DC09B31EB701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Times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2"/>
        <a:buChar char="u"/>
        <a:defRPr sz="2800"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2"/>
        <a:buChar char="§"/>
        <a:defRPr sz="2400" b="1">
          <a:solidFill>
            <a:srgbClr val="0F116A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charset="2"/>
        <a:buChar char="w"/>
        <a:defRPr sz="2000" b="1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df"/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df"/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694" name="Picture 6"/>
          <p:cNvPicPr>
            <a:picLocks noChangeAspect="1" noChangeArrowheads="1"/>
          </p:cNvPicPr>
          <p:nvPr/>
        </p:nvPicPr>
        <p:blipFill>
          <a:blip r:embed="rId3"/>
          <a:srcRect l="10188" r="11887"/>
          <a:stretch>
            <a:fillRect/>
          </a:stretch>
        </p:blipFill>
        <p:spPr bwMode="auto">
          <a:xfrm>
            <a:off x="260350" y="3816350"/>
            <a:ext cx="2100263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06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Chemistry of Carbon</a:t>
            </a:r>
            <a:endParaRPr lang="en-US" dirty="0"/>
          </a:p>
        </p:txBody>
      </p:sp>
      <p:sp>
        <p:nvSpPr>
          <p:cNvPr id="3706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652462"/>
          </a:xfrm>
        </p:spPr>
        <p:txBody>
          <a:bodyPr/>
          <a:lstStyle/>
          <a:p>
            <a:pPr algn="ctr"/>
            <a:r>
              <a:rPr lang="en-US" sz="3400" dirty="0" smtClean="0"/>
              <a:t>Building Blocks of Life</a:t>
            </a:r>
            <a:endParaRPr lang="en-US" sz="3400" dirty="0"/>
          </a:p>
        </p:txBody>
      </p:sp>
      <p:pic>
        <p:nvPicPr>
          <p:cNvPr id="370692" name="Picture 4"/>
          <p:cNvPicPr>
            <a:picLocks noChangeAspect="1" noChangeArrowheads="1"/>
          </p:cNvPicPr>
          <p:nvPr/>
        </p:nvPicPr>
        <p:blipFill>
          <a:blip r:embed="rId4"/>
          <a:srcRect l="27000" t="13585" r="27000" b="13585"/>
          <a:stretch>
            <a:fillRect/>
          </a:stretch>
        </p:blipFill>
        <p:spPr bwMode="auto">
          <a:xfrm>
            <a:off x="6248400" y="533400"/>
            <a:ext cx="265588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34100" y="6210300"/>
            <a:ext cx="2695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Chapter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Important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CHONPS!</a:t>
            </a:r>
          </a:p>
          <a:p>
            <a:pPr lvl="1"/>
            <a:r>
              <a:rPr lang="en-US" dirty="0" smtClean="0"/>
              <a:t>Six most abundant elements of life</a:t>
            </a:r>
          </a:p>
          <a:p>
            <a:pPr lvl="1"/>
            <a:r>
              <a:rPr lang="en-US" dirty="0" smtClean="0"/>
              <a:t>What are they?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What are they used for?</a:t>
            </a:r>
          </a:p>
          <a:p>
            <a:pPr lvl="2"/>
            <a:r>
              <a:rPr lang="en-US" dirty="0" smtClean="0"/>
              <a:t>Structures, enzymes, energy, hormones, DNA, RNA…</a:t>
            </a:r>
          </a:p>
          <a:p>
            <a:pPr lvl="1"/>
            <a:r>
              <a:rPr lang="en-US" dirty="0" smtClean="0"/>
              <a:t>How do we get them? </a:t>
            </a:r>
          </a:p>
          <a:p>
            <a:pPr lvl="2"/>
            <a:r>
              <a:rPr lang="en-US" dirty="0" smtClean="0"/>
              <a:t>Eating, drinking, breathing…</a:t>
            </a:r>
          </a:p>
        </p:txBody>
      </p:sp>
      <p:pic>
        <p:nvPicPr>
          <p:cNvPr id="388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5" y="2686050"/>
            <a:ext cx="38100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61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79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499" r="31500" b="13187"/>
          <a:stretch>
            <a:fillRect/>
          </a:stretch>
        </p:blipFill>
        <p:spPr bwMode="auto">
          <a:xfrm>
            <a:off x="7473950" y="249238"/>
            <a:ext cx="1624013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study Carbon?</a:t>
            </a:r>
          </a:p>
        </p:txBody>
      </p:sp>
      <p:sp>
        <p:nvSpPr>
          <p:cNvPr id="3747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06450" y="1371600"/>
            <a:ext cx="7924800" cy="5346700"/>
          </a:xfrm>
        </p:spPr>
        <p:txBody>
          <a:bodyPr/>
          <a:lstStyle/>
          <a:p>
            <a:r>
              <a:rPr lang="en-US" sz="3200" dirty="0" smtClean="0"/>
              <a:t>All of life is built on carbon </a:t>
            </a:r>
          </a:p>
          <a:p>
            <a:r>
              <a:rPr lang="en-US" sz="3200" dirty="0" smtClean="0"/>
              <a:t>Cells</a:t>
            </a:r>
            <a:r>
              <a:rPr lang="en-US" sz="3400" dirty="0" smtClean="0"/>
              <a:t> </a:t>
            </a:r>
            <a:endParaRPr lang="en-US" sz="3400" dirty="0"/>
          </a:p>
          <a:p>
            <a:pPr lvl="1"/>
            <a:r>
              <a:rPr lang="en-US" sz="3000" dirty="0"/>
              <a:t>~72% H</a:t>
            </a:r>
            <a:r>
              <a:rPr lang="en-US" sz="3000" baseline="-25000" dirty="0"/>
              <a:t>2</a:t>
            </a:r>
            <a:r>
              <a:rPr lang="en-US" sz="3000" dirty="0"/>
              <a:t>O </a:t>
            </a:r>
          </a:p>
          <a:p>
            <a:pPr lvl="1"/>
            <a:r>
              <a:rPr lang="en-US" sz="3000" dirty="0"/>
              <a:t>~25% carbon compounds</a:t>
            </a:r>
            <a:endParaRPr lang="en-US" sz="3200" dirty="0"/>
          </a:p>
          <a:p>
            <a:pPr marL="1203325" lvl="2" indent="-288925"/>
            <a:r>
              <a:rPr lang="en-US" sz="2800" u="sng" dirty="0">
                <a:solidFill>
                  <a:srgbClr val="CC0000"/>
                </a:solidFill>
              </a:rPr>
              <a:t>carbohydrates</a:t>
            </a:r>
          </a:p>
          <a:p>
            <a:pPr marL="1203325" lvl="2" indent="-288925"/>
            <a:r>
              <a:rPr lang="en-US" sz="2800" u="sng" dirty="0">
                <a:solidFill>
                  <a:srgbClr val="CC0000"/>
                </a:solidFill>
              </a:rPr>
              <a:t>lipids</a:t>
            </a:r>
          </a:p>
          <a:p>
            <a:pPr marL="1203325" lvl="2" indent="-288925"/>
            <a:r>
              <a:rPr lang="en-US" sz="2800" u="sng" dirty="0">
                <a:solidFill>
                  <a:srgbClr val="CC0000"/>
                </a:solidFill>
              </a:rPr>
              <a:t>proteins </a:t>
            </a:r>
          </a:p>
          <a:p>
            <a:pPr marL="1203325" lvl="2" indent="-288925"/>
            <a:r>
              <a:rPr lang="en-US" sz="2800" u="sng" dirty="0">
                <a:solidFill>
                  <a:srgbClr val="CC0000"/>
                </a:solidFill>
              </a:rPr>
              <a:t>nucleic acids</a:t>
            </a:r>
          </a:p>
          <a:p>
            <a:pPr lvl="1"/>
            <a:r>
              <a:rPr lang="en-US" sz="3000" dirty="0"/>
              <a:t>~3% salts </a:t>
            </a:r>
          </a:p>
          <a:p>
            <a:pPr marL="1203325" lvl="2" indent="-288925"/>
            <a:r>
              <a:rPr lang="en-US" sz="2600" dirty="0"/>
              <a:t>Na, </a:t>
            </a:r>
            <a:r>
              <a:rPr lang="en-US" sz="2600" dirty="0" err="1"/>
              <a:t>Cl</a:t>
            </a:r>
            <a:r>
              <a:rPr lang="en-US" sz="2600" dirty="0"/>
              <a:t>, K…</a:t>
            </a:r>
          </a:p>
        </p:txBody>
      </p:sp>
      <p:pic>
        <p:nvPicPr>
          <p:cNvPr id="3747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1725" y="3656013"/>
            <a:ext cx="4092575" cy="30495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/>
            </a:outerShdw>
          </a:effectLst>
        </p:spPr>
      </p:pic>
      <p:pic>
        <p:nvPicPr>
          <p:cNvPr id="37479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99" r="27000" b="3796"/>
          <a:stretch>
            <a:fillRect/>
          </a:stretch>
        </p:blipFill>
        <p:spPr bwMode="auto">
          <a:xfrm>
            <a:off x="6656388" y="1574800"/>
            <a:ext cx="186372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Chemistry of Life</a:t>
            </a:r>
          </a:p>
        </p:txBody>
      </p:sp>
      <p:sp>
        <p:nvSpPr>
          <p:cNvPr id="37683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924800" cy="3048000"/>
          </a:xfrm>
        </p:spPr>
        <p:txBody>
          <a:bodyPr/>
          <a:lstStyle/>
          <a:p>
            <a:r>
              <a:rPr lang="en-US" u="sng">
                <a:solidFill>
                  <a:srgbClr val="CC0000"/>
                </a:solidFill>
              </a:rPr>
              <a:t>Organic chemistry</a:t>
            </a:r>
            <a:r>
              <a:rPr lang="en-US"/>
              <a:t> is the study of  </a:t>
            </a:r>
            <a:r>
              <a:rPr lang="en-US" u="sng">
                <a:solidFill>
                  <a:srgbClr val="CC0000"/>
                </a:solidFill>
              </a:rPr>
              <a:t>carbon</a:t>
            </a:r>
            <a:r>
              <a:rPr lang="en-US">
                <a:solidFill>
                  <a:schemeClr val="tx2"/>
                </a:solidFill>
              </a:rPr>
              <a:t> </a:t>
            </a:r>
            <a:r>
              <a:rPr lang="en-US"/>
              <a:t>compounds</a:t>
            </a:r>
          </a:p>
          <a:p>
            <a:r>
              <a:rPr lang="en-US"/>
              <a:t>C atoms are versatile building blocks</a:t>
            </a:r>
          </a:p>
          <a:p>
            <a:pPr lvl="1"/>
            <a:r>
              <a:rPr lang="en-US"/>
              <a:t>bonding properties</a:t>
            </a:r>
          </a:p>
          <a:p>
            <a:pPr lvl="1"/>
            <a:r>
              <a:rPr lang="en-US"/>
              <a:t>4 stable covalent bonds</a:t>
            </a:r>
          </a:p>
        </p:txBody>
      </p:sp>
      <p:pic>
        <p:nvPicPr>
          <p:cNvPr id="376837" name="Picture 5"/>
          <p:cNvPicPr>
            <a:picLocks noChangeAspect="1" noChangeArrowheads="1"/>
          </p:cNvPicPr>
          <p:nvPr/>
        </p:nvPicPr>
        <p:blipFill>
          <a:blip r:embed="rId3"/>
          <a:srcRect r="52145" b="19293"/>
          <a:stretch>
            <a:fillRect/>
          </a:stretch>
        </p:blipFill>
        <p:spPr bwMode="auto">
          <a:xfrm>
            <a:off x="609600" y="4267200"/>
            <a:ext cx="249237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68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267200"/>
            <a:ext cx="1905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6841" name="Oval 9"/>
          <p:cNvSpPr>
            <a:spLocks noChangeArrowheads="1"/>
          </p:cNvSpPr>
          <p:nvPr/>
        </p:nvSpPr>
        <p:spPr bwMode="auto">
          <a:xfrm>
            <a:off x="5207000" y="5340350"/>
            <a:ext cx="593725" cy="593725"/>
          </a:xfrm>
          <a:prstGeom prst="ellipse">
            <a:avLst/>
          </a:prstGeom>
          <a:solidFill>
            <a:srgbClr val="FFEA1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000000"/>
                </a:solidFill>
              </a:rPr>
              <a:t>H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76842" name="Oval 10"/>
          <p:cNvSpPr>
            <a:spLocks noChangeArrowheads="1"/>
          </p:cNvSpPr>
          <p:nvPr/>
        </p:nvSpPr>
        <p:spPr bwMode="auto">
          <a:xfrm>
            <a:off x="3678238" y="5340350"/>
            <a:ext cx="593725" cy="593725"/>
          </a:xfrm>
          <a:prstGeom prst="ellipse">
            <a:avLst/>
          </a:prstGeom>
          <a:solidFill>
            <a:srgbClr val="FFEA1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000000"/>
                </a:solidFill>
              </a:rPr>
              <a:t>H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76844" name="Line 12"/>
          <p:cNvSpPr>
            <a:spLocks noChangeShapeType="1"/>
          </p:cNvSpPr>
          <p:nvPr/>
        </p:nvSpPr>
        <p:spPr bwMode="auto">
          <a:xfrm flipV="1">
            <a:off x="4152900" y="5475288"/>
            <a:ext cx="349250" cy="122237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845" name="Line 13"/>
          <p:cNvSpPr>
            <a:spLocks noChangeShapeType="1"/>
          </p:cNvSpPr>
          <p:nvPr/>
        </p:nvSpPr>
        <p:spPr bwMode="auto">
          <a:xfrm flipH="1" flipV="1">
            <a:off x="4959350" y="5475288"/>
            <a:ext cx="349250" cy="122237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839" name="Oval 7"/>
          <p:cNvSpPr>
            <a:spLocks noChangeArrowheads="1"/>
          </p:cNvSpPr>
          <p:nvPr/>
        </p:nvSpPr>
        <p:spPr bwMode="auto">
          <a:xfrm>
            <a:off x="4384675" y="5102225"/>
            <a:ext cx="708025" cy="708025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chemeClr val="bg1"/>
                </a:solidFill>
              </a:rPr>
              <a:t>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76846" name="Line 14"/>
          <p:cNvSpPr>
            <a:spLocks noChangeShapeType="1"/>
          </p:cNvSpPr>
          <p:nvPr/>
        </p:nvSpPr>
        <p:spPr bwMode="auto">
          <a:xfrm rot="4255388" flipH="1" flipV="1">
            <a:off x="4569619" y="4944269"/>
            <a:ext cx="349250" cy="122238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840" name="Oval 8"/>
          <p:cNvSpPr>
            <a:spLocks noChangeArrowheads="1"/>
          </p:cNvSpPr>
          <p:nvPr/>
        </p:nvSpPr>
        <p:spPr bwMode="auto">
          <a:xfrm>
            <a:off x="4441825" y="4394200"/>
            <a:ext cx="593725" cy="593725"/>
          </a:xfrm>
          <a:prstGeom prst="ellipse">
            <a:avLst/>
          </a:prstGeom>
          <a:solidFill>
            <a:srgbClr val="FFEA1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000000"/>
                </a:solidFill>
              </a:rPr>
              <a:t>H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76847" name="Line 15"/>
          <p:cNvSpPr>
            <a:spLocks noChangeShapeType="1"/>
          </p:cNvSpPr>
          <p:nvPr/>
        </p:nvSpPr>
        <p:spPr bwMode="auto">
          <a:xfrm rot="4255388" flipH="1" flipV="1">
            <a:off x="4561682" y="5780881"/>
            <a:ext cx="349250" cy="122237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843" name="Oval 11"/>
          <p:cNvSpPr>
            <a:spLocks noChangeArrowheads="1"/>
          </p:cNvSpPr>
          <p:nvPr/>
        </p:nvSpPr>
        <p:spPr bwMode="auto">
          <a:xfrm>
            <a:off x="4441825" y="5886450"/>
            <a:ext cx="593725" cy="593725"/>
          </a:xfrm>
          <a:prstGeom prst="ellipse">
            <a:avLst/>
          </a:prstGeom>
          <a:solidFill>
            <a:srgbClr val="FFEA1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000000"/>
                </a:solidFill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933" name="Picture 5"/>
          <p:cNvPicPr>
            <a:picLocks noChangeAspect="1" noChangeArrowheads="1"/>
          </p:cNvPicPr>
          <p:nvPr/>
        </p:nvPicPr>
        <p:blipFill>
          <a:blip r:embed="rId3"/>
          <a:srcRect l="27000" t="13585" r="27000" b="13585"/>
          <a:stretch>
            <a:fillRect/>
          </a:stretch>
        </p:blipFill>
        <p:spPr bwMode="auto">
          <a:xfrm>
            <a:off x="6172200" y="685800"/>
            <a:ext cx="265588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Hydrocarbons</a:t>
            </a:r>
          </a:p>
        </p:txBody>
      </p:sp>
      <p:sp>
        <p:nvSpPr>
          <p:cNvPr id="3809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696200" cy="5334000"/>
          </a:xfrm>
        </p:spPr>
        <p:txBody>
          <a:bodyPr/>
          <a:lstStyle/>
          <a:p>
            <a:r>
              <a:rPr lang="en-US" sz="3400"/>
              <a:t>Combinations of C &amp; H</a:t>
            </a:r>
          </a:p>
          <a:p>
            <a:pPr lvl="1"/>
            <a:r>
              <a:rPr lang="en-US" sz="3200" u="sng">
                <a:solidFill>
                  <a:srgbClr val="CC0000"/>
                </a:solidFill>
              </a:rPr>
              <a:t>non-polar</a:t>
            </a:r>
            <a:r>
              <a:rPr lang="en-US" sz="3200"/>
              <a:t> </a:t>
            </a:r>
          </a:p>
          <a:p>
            <a:pPr lvl="2"/>
            <a:r>
              <a:rPr lang="en-US" sz="2800"/>
              <a:t>not soluble in H</a:t>
            </a:r>
            <a:r>
              <a:rPr lang="en-US" sz="2800" baseline="-25000"/>
              <a:t>2</a:t>
            </a:r>
            <a:r>
              <a:rPr lang="en-US" sz="2800"/>
              <a:t>O</a:t>
            </a:r>
          </a:p>
          <a:p>
            <a:pPr lvl="2"/>
            <a:r>
              <a:rPr lang="en-US" sz="2800" u="sng">
                <a:solidFill>
                  <a:srgbClr val="CC0000"/>
                </a:solidFill>
              </a:rPr>
              <a:t>hydrophobic</a:t>
            </a:r>
            <a:endParaRPr lang="en-US" sz="2800"/>
          </a:p>
          <a:p>
            <a:pPr lvl="1"/>
            <a:r>
              <a:rPr lang="en-US" sz="3200"/>
              <a:t>stable</a:t>
            </a:r>
          </a:p>
          <a:p>
            <a:pPr lvl="1"/>
            <a:r>
              <a:rPr lang="en-US" sz="3200"/>
              <a:t>very little attraction </a:t>
            </a:r>
            <a:br>
              <a:rPr lang="en-US" sz="3200"/>
            </a:br>
            <a:r>
              <a:rPr lang="en-US" sz="3200"/>
              <a:t>between molecules</a:t>
            </a:r>
          </a:p>
          <a:p>
            <a:pPr lvl="2"/>
            <a:r>
              <a:rPr lang="en-US" sz="2800"/>
              <a:t>a gas at room temperature</a:t>
            </a:r>
          </a:p>
        </p:txBody>
      </p:sp>
      <p:sp>
        <p:nvSpPr>
          <p:cNvPr id="380934" name="Rectangle 6"/>
          <p:cNvSpPr>
            <a:spLocks noChangeArrowheads="1"/>
          </p:cNvSpPr>
          <p:nvPr/>
        </p:nvSpPr>
        <p:spPr bwMode="auto">
          <a:xfrm>
            <a:off x="6748463" y="3244850"/>
            <a:ext cx="1984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600" b="1">
                <a:solidFill>
                  <a:srgbClr val="CC0000"/>
                </a:solidFill>
              </a:rPr>
              <a:t>methane</a:t>
            </a:r>
            <a:br>
              <a:rPr lang="en-US" sz="2600" b="1">
                <a:solidFill>
                  <a:srgbClr val="CC0000"/>
                </a:solidFill>
              </a:rPr>
            </a:br>
            <a:r>
              <a:rPr lang="en-US" sz="2200" b="1">
                <a:solidFill>
                  <a:schemeClr val="tx2"/>
                </a:solidFill>
              </a:rPr>
              <a:t>(simplest HC)</a:t>
            </a:r>
            <a:endParaRPr lang="en-US" sz="26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7" name="Rectangle 5"/>
          <p:cNvSpPr>
            <a:spLocks noChangeArrowheads="1"/>
          </p:cNvSpPr>
          <p:nvPr/>
        </p:nvSpPr>
        <p:spPr bwMode="auto">
          <a:xfrm>
            <a:off x="5943600" y="2844800"/>
            <a:ext cx="2451100" cy="3670300"/>
          </a:xfrm>
          <a:prstGeom prst="rect">
            <a:avLst/>
          </a:prstGeom>
          <a:solidFill>
            <a:srgbClr val="FFEA1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Macromolecules</a:t>
            </a:r>
          </a:p>
        </p:txBody>
      </p:sp>
      <p:sp>
        <p:nvSpPr>
          <p:cNvPr id="4485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924800" cy="4953000"/>
          </a:xfrm>
        </p:spPr>
        <p:txBody>
          <a:bodyPr/>
          <a:lstStyle/>
          <a:p>
            <a:r>
              <a:rPr lang="en-US"/>
              <a:t>Smaller organic molecules join together to form larger molecules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macromolecules</a:t>
            </a:r>
            <a:endParaRPr lang="en-US"/>
          </a:p>
          <a:p>
            <a:r>
              <a:rPr lang="en-US"/>
              <a:t>4 major classes of </a:t>
            </a:r>
            <a:br>
              <a:rPr lang="en-US"/>
            </a:br>
            <a:r>
              <a:rPr lang="en-US"/>
              <a:t>macromolecules: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carbohydrates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lipids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proteins</a:t>
            </a:r>
            <a:endParaRPr lang="en-US"/>
          </a:p>
          <a:p>
            <a:pPr lvl="1"/>
            <a:r>
              <a:rPr lang="en-US" u="sng">
                <a:solidFill>
                  <a:srgbClr val="CC0000"/>
                </a:solidFill>
              </a:rPr>
              <a:t>nucleic acids</a:t>
            </a:r>
            <a:endParaRPr lang="en-US"/>
          </a:p>
        </p:txBody>
      </p:sp>
      <p:pic>
        <p:nvPicPr>
          <p:cNvPr id="4485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8500" y="2646363"/>
            <a:ext cx="2413000" cy="3644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6" name="Group 16"/>
          <p:cNvGrpSpPr>
            <a:grpSpLocks/>
          </p:cNvGrpSpPr>
          <p:nvPr/>
        </p:nvGrpSpPr>
        <p:grpSpPr bwMode="auto">
          <a:xfrm>
            <a:off x="3451225" y="3113088"/>
            <a:ext cx="5654675" cy="3605212"/>
            <a:chOff x="2198" y="1945"/>
            <a:chExt cx="3562" cy="2271"/>
          </a:xfrm>
        </p:grpSpPr>
        <p:pic>
          <p:nvPicPr>
            <p:cNvPr id="450566" name="Picture 6" descr="03_03a"/>
            <p:cNvPicPr>
              <a:picLocks noChangeAspect="1" noChangeArrowheads="1"/>
            </p:cNvPicPr>
            <p:nvPr/>
          </p:nvPicPr>
          <p:blipFill>
            <a:blip r:embed="rId3"/>
            <a:srcRect b="14999"/>
            <a:stretch>
              <a:fillRect/>
            </a:stretch>
          </p:blipFill>
          <p:spPr bwMode="auto">
            <a:xfrm>
              <a:off x="2198" y="1945"/>
              <a:ext cx="3562" cy="2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0568" name="Rectangle 8"/>
            <p:cNvSpPr>
              <a:spLocks noChangeArrowheads="1"/>
            </p:cNvSpPr>
            <p:nvPr/>
          </p:nvSpPr>
          <p:spPr bwMode="auto">
            <a:xfrm>
              <a:off x="5249" y="2215"/>
              <a:ext cx="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</a:t>
              </a:r>
              <a:r>
                <a:rPr lang="en-US" sz="2000" b="1" baseline="-25000">
                  <a:solidFill>
                    <a:srgbClr val="000000"/>
                  </a:solidFill>
                </a:rPr>
                <a:t>2</a:t>
              </a:r>
              <a:r>
                <a:rPr lang="en-US" sz="2000" b="1">
                  <a:solidFill>
                    <a:srgbClr val="000000"/>
                  </a:solidFill>
                </a:rPr>
                <a:t>O</a:t>
              </a:r>
              <a:endParaRPr lang="en-US" sz="1600" b="1" baseline="-25000"/>
            </a:p>
          </p:txBody>
        </p:sp>
        <p:sp>
          <p:nvSpPr>
            <p:cNvPr id="450569" name="Rectangle 9"/>
            <p:cNvSpPr>
              <a:spLocks noChangeArrowheads="1"/>
            </p:cNvSpPr>
            <p:nvPr/>
          </p:nvSpPr>
          <p:spPr bwMode="auto">
            <a:xfrm>
              <a:off x="2274" y="282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HO</a:t>
              </a:r>
              <a:endParaRPr lang="en-US" sz="1600" b="1" baseline="-25000"/>
            </a:p>
          </p:txBody>
        </p:sp>
        <p:sp>
          <p:nvSpPr>
            <p:cNvPr id="450570" name="Rectangle 10"/>
            <p:cNvSpPr>
              <a:spLocks noChangeArrowheads="1"/>
            </p:cNvSpPr>
            <p:nvPr/>
          </p:nvSpPr>
          <p:spPr bwMode="auto">
            <a:xfrm>
              <a:off x="2556" y="3858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HO</a:t>
              </a:r>
              <a:endParaRPr lang="en-US" sz="1600" b="1" baseline="-25000"/>
            </a:p>
          </p:txBody>
        </p:sp>
        <p:sp>
          <p:nvSpPr>
            <p:cNvPr id="450571" name="Rectangle 11"/>
            <p:cNvSpPr>
              <a:spLocks noChangeArrowheads="1"/>
            </p:cNvSpPr>
            <p:nvPr/>
          </p:nvSpPr>
          <p:spPr bwMode="auto">
            <a:xfrm>
              <a:off x="4961" y="3858"/>
              <a:ext cx="1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 </a:t>
              </a:r>
              <a:endParaRPr lang="en-US" sz="1600" b="1" baseline="-25000"/>
            </a:p>
          </p:txBody>
        </p:sp>
        <p:sp>
          <p:nvSpPr>
            <p:cNvPr id="450572" name="Rectangle 12"/>
            <p:cNvSpPr>
              <a:spLocks noChangeArrowheads="1"/>
            </p:cNvSpPr>
            <p:nvPr/>
          </p:nvSpPr>
          <p:spPr bwMode="auto">
            <a:xfrm>
              <a:off x="3981" y="282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</a:t>
              </a:r>
              <a:endParaRPr lang="en-US" sz="1600" b="1" baseline="-25000"/>
            </a:p>
          </p:txBody>
        </p:sp>
        <p:sp>
          <p:nvSpPr>
            <p:cNvPr id="450573" name="Rectangle 13"/>
            <p:cNvSpPr>
              <a:spLocks noChangeArrowheads="1"/>
            </p:cNvSpPr>
            <p:nvPr/>
          </p:nvSpPr>
          <p:spPr bwMode="auto">
            <a:xfrm>
              <a:off x="5302" y="282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</a:t>
              </a:r>
              <a:endParaRPr lang="en-US" sz="1600" b="1" baseline="-25000"/>
            </a:p>
          </p:txBody>
        </p:sp>
        <p:sp>
          <p:nvSpPr>
            <p:cNvPr id="450574" name="Rectangle 14"/>
            <p:cNvSpPr>
              <a:spLocks noChangeArrowheads="1"/>
            </p:cNvSpPr>
            <p:nvPr/>
          </p:nvSpPr>
          <p:spPr bwMode="auto">
            <a:xfrm>
              <a:off x="4283" y="282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HO</a:t>
              </a:r>
              <a:endParaRPr lang="en-US" sz="1600" b="1" baseline="-25000"/>
            </a:p>
          </p:txBody>
        </p:sp>
      </p:grp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Polymers</a:t>
            </a:r>
          </a:p>
        </p:txBody>
      </p:sp>
      <p:sp>
        <p:nvSpPr>
          <p:cNvPr id="4505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60400" y="1358900"/>
            <a:ext cx="8166100" cy="3149600"/>
          </a:xfrm>
        </p:spPr>
        <p:txBody>
          <a:bodyPr/>
          <a:lstStyle/>
          <a:p>
            <a:r>
              <a:rPr lang="en-US"/>
              <a:t>Long molecules built by linking repeating building blocks in a chain </a:t>
            </a:r>
          </a:p>
          <a:p>
            <a:pPr lvl="1"/>
            <a:r>
              <a:rPr lang="en-US" u="sng">
                <a:solidFill>
                  <a:srgbClr val="CC0000"/>
                </a:solidFill>
              </a:rPr>
              <a:t>monomers</a:t>
            </a:r>
            <a:r>
              <a:rPr lang="en-US"/>
              <a:t> </a:t>
            </a:r>
          </a:p>
          <a:p>
            <a:pPr lvl="2"/>
            <a:r>
              <a:rPr lang="en-US"/>
              <a:t>building blocks</a:t>
            </a:r>
          </a:p>
          <a:p>
            <a:pPr lvl="2"/>
            <a:r>
              <a:rPr lang="en-US"/>
              <a:t>repeated small units </a:t>
            </a:r>
          </a:p>
          <a:p>
            <a:pPr lvl="1"/>
            <a:r>
              <a:rPr lang="en-US"/>
              <a:t>covalent bonds</a:t>
            </a:r>
          </a:p>
        </p:txBody>
      </p:sp>
      <p:sp>
        <p:nvSpPr>
          <p:cNvPr id="450577" name="Rectangle 17"/>
          <p:cNvSpPr>
            <a:spLocks noChangeArrowheads="1"/>
          </p:cNvSpPr>
          <p:nvPr/>
        </p:nvSpPr>
        <p:spPr bwMode="auto">
          <a:xfrm>
            <a:off x="334963" y="5343525"/>
            <a:ext cx="3452812" cy="549275"/>
          </a:xfrm>
          <a:prstGeom prst="rect">
            <a:avLst/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tIns="91440" bIns="91440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CC0000"/>
                </a:solidFill>
                <a:ea typeface="Geneva" charset="0"/>
                <a:cs typeface="Geneva" charset="0"/>
              </a:rPr>
              <a:t>Dehydration synthesis</a:t>
            </a:r>
            <a:endParaRPr lang="en-US" sz="1800" b="1" baseline="-25000">
              <a:ea typeface="Geneva" charset="0"/>
              <a:cs typeface="Genev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613" name="Group 5"/>
          <p:cNvGrpSpPr>
            <a:grpSpLocks/>
          </p:cNvGrpSpPr>
          <p:nvPr/>
        </p:nvGrpSpPr>
        <p:grpSpPr bwMode="auto">
          <a:xfrm>
            <a:off x="3438525" y="3189288"/>
            <a:ext cx="5654675" cy="3605212"/>
            <a:chOff x="2198" y="1945"/>
            <a:chExt cx="3562" cy="2271"/>
          </a:xfrm>
        </p:grpSpPr>
        <p:pic>
          <p:nvPicPr>
            <p:cNvPr id="452614" name="Picture 6" descr="03_03a"/>
            <p:cNvPicPr>
              <a:picLocks noChangeAspect="1" noChangeArrowheads="1"/>
            </p:cNvPicPr>
            <p:nvPr/>
          </p:nvPicPr>
          <p:blipFill>
            <a:blip r:embed="rId3"/>
            <a:srcRect b="14999"/>
            <a:stretch>
              <a:fillRect/>
            </a:stretch>
          </p:blipFill>
          <p:spPr bwMode="auto">
            <a:xfrm>
              <a:off x="2198" y="1945"/>
              <a:ext cx="3562" cy="2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2615" name="Rectangle 7"/>
            <p:cNvSpPr>
              <a:spLocks noChangeArrowheads="1"/>
            </p:cNvSpPr>
            <p:nvPr/>
          </p:nvSpPr>
          <p:spPr bwMode="auto">
            <a:xfrm>
              <a:off x="5249" y="2215"/>
              <a:ext cx="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</a:t>
              </a:r>
              <a:r>
                <a:rPr lang="en-US" sz="2000" b="1" baseline="-25000">
                  <a:solidFill>
                    <a:srgbClr val="000000"/>
                  </a:solidFill>
                </a:rPr>
                <a:t>2</a:t>
              </a:r>
              <a:r>
                <a:rPr lang="en-US" sz="2000" b="1">
                  <a:solidFill>
                    <a:srgbClr val="000000"/>
                  </a:solidFill>
                </a:rPr>
                <a:t>O</a:t>
              </a:r>
              <a:endParaRPr lang="en-US" sz="1600" b="1" baseline="-25000"/>
            </a:p>
          </p:txBody>
        </p:sp>
        <p:sp>
          <p:nvSpPr>
            <p:cNvPr id="452616" name="Rectangle 8"/>
            <p:cNvSpPr>
              <a:spLocks noChangeArrowheads="1"/>
            </p:cNvSpPr>
            <p:nvPr/>
          </p:nvSpPr>
          <p:spPr bwMode="auto">
            <a:xfrm>
              <a:off x="2274" y="282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HO</a:t>
              </a:r>
              <a:endParaRPr lang="en-US" sz="1600" b="1" baseline="-25000"/>
            </a:p>
          </p:txBody>
        </p:sp>
        <p:sp>
          <p:nvSpPr>
            <p:cNvPr id="452617" name="Rectangle 9"/>
            <p:cNvSpPr>
              <a:spLocks noChangeArrowheads="1"/>
            </p:cNvSpPr>
            <p:nvPr/>
          </p:nvSpPr>
          <p:spPr bwMode="auto">
            <a:xfrm>
              <a:off x="2556" y="3858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HO</a:t>
              </a:r>
              <a:endParaRPr lang="en-US" sz="1600" b="1" baseline="-25000"/>
            </a:p>
          </p:txBody>
        </p:sp>
        <p:sp>
          <p:nvSpPr>
            <p:cNvPr id="452618" name="Rectangle 10"/>
            <p:cNvSpPr>
              <a:spLocks noChangeArrowheads="1"/>
            </p:cNvSpPr>
            <p:nvPr/>
          </p:nvSpPr>
          <p:spPr bwMode="auto">
            <a:xfrm>
              <a:off x="4961" y="3858"/>
              <a:ext cx="1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 </a:t>
              </a:r>
              <a:endParaRPr lang="en-US" sz="1600" b="1" baseline="-25000"/>
            </a:p>
          </p:txBody>
        </p:sp>
        <p:sp>
          <p:nvSpPr>
            <p:cNvPr id="452619" name="Rectangle 11"/>
            <p:cNvSpPr>
              <a:spLocks noChangeArrowheads="1"/>
            </p:cNvSpPr>
            <p:nvPr/>
          </p:nvSpPr>
          <p:spPr bwMode="auto">
            <a:xfrm>
              <a:off x="3981" y="282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</a:t>
              </a:r>
              <a:endParaRPr lang="en-US" sz="1600" b="1" baseline="-25000"/>
            </a:p>
          </p:txBody>
        </p:sp>
        <p:sp>
          <p:nvSpPr>
            <p:cNvPr id="452620" name="Rectangle 12"/>
            <p:cNvSpPr>
              <a:spLocks noChangeArrowheads="1"/>
            </p:cNvSpPr>
            <p:nvPr/>
          </p:nvSpPr>
          <p:spPr bwMode="auto">
            <a:xfrm>
              <a:off x="5302" y="2824"/>
              <a:ext cx="1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</a:t>
              </a:r>
              <a:endParaRPr lang="en-US" sz="1600" b="1" baseline="-25000"/>
            </a:p>
          </p:txBody>
        </p:sp>
        <p:sp>
          <p:nvSpPr>
            <p:cNvPr id="452621" name="Rectangle 13"/>
            <p:cNvSpPr>
              <a:spLocks noChangeArrowheads="1"/>
            </p:cNvSpPr>
            <p:nvPr/>
          </p:nvSpPr>
          <p:spPr bwMode="auto">
            <a:xfrm>
              <a:off x="4283" y="2824"/>
              <a:ext cx="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2000" b="1">
                  <a:solidFill>
                    <a:srgbClr val="000000"/>
                  </a:solidFill>
                </a:rPr>
                <a:t>HO</a:t>
              </a:r>
              <a:endParaRPr lang="en-US" sz="1600" b="1" baseline="-25000"/>
            </a:p>
          </p:txBody>
        </p:sp>
      </p:grpSp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build a polymer</a:t>
            </a:r>
          </a:p>
        </p:txBody>
      </p:sp>
      <p:sp>
        <p:nvSpPr>
          <p:cNvPr id="4526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924800" cy="3289300"/>
          </a:xfrm>
        </p:spPr>
        <p:txBody>
          <a:bodyPr/>
          <a:lstStyle/>
          <a:p>
            <a:pPr>
              <a:buClr>
                <a:srgbClr val="000056"/>
              </a:buClr>
            </a:pPr>
            <a:r>
              <a:rPr lang="en-US" u="sng">
                <a:solidFill>
                  <a:srgbClr val="CC0000"/>
                </a:solidFill>
              </a:rPr>
              <a:t>Synthesis</a:t>
            </a:r>
            <a:r>
              <a:rPr lang="en-US"/>
              <a:t> </a:t>
            </a:r>
          </a:p>
          <a:p>
            <a:pPr lvl="1">
              <a:buClrTx/>
            </a:pPr>
            <a:r>
              <a:rPr lang="en-US"/>
              <a:t>joins monomers by “taking” H</a:t>
            </a:r>
            <a:r>
              <a:rPr lang="en-US" baseline="-25000"/>
              <a:t>2</a:t>
            </a:r>
            <a:r>
              <a:rPr lang="en-US"/>
              <a:t>O out</a:t>
            </a:r>
          </a:p>
          <a:p>
            <a:pPr lvl="2">
              <a:buClrTx/>
            </a:pPr>
            <a:r>
              <a:rPr lang="en-US"/>
              <a:t>one monomer donates OH</a:t>
            </a:r>
            <a:r>
              <a:rPr lang="en-US" baseline="30000"/>
              <a:t>–</a:t>
            </a:r>
            <a:endParaRPr lang="en-US"/>
          </a:p>
          <a:p>
            <a:pPr lvl="2">
              <a:buClrTx/>
            </a:pPr>
            <a:r>
              <a:rPr lang="en-US"/>
              <a:t>other monomer donates H</a:t>
            </a:r>
            <a:r>
              <a:rPr lang="en-US" baseline="30000"/>
              <a:t>+</a:t>
            </a:r>
            <a:r>
              <a:rPr lang="en-US"/>
              <a:t> </a:t>
            </a:r>
          </a:p>
          <a:p>
            <a:pPr lvl="2">
              <a:buClrTx/>
            </a:pPr>
            <a:r>
              <a:rPr lang="en-US"/>
              <a:t>together these form H</a:t>
            </a:r>
            <a:r>
              <a:rPr lang="en-US" baseline="-25000"/>
              <a:t>2</a:t>
            </a:r>
            <a:r>
              <a:rPr lang="en-US"/>
              <a:t>O</a:t>
            </a:r>
            <a:endParaRPr lang="en-US" b="0"/>
          </a:p>
          <a:p>
            <a:pPr lvl="1">
              <a:buClrTx/>
            </a:pPr>
            <a:r>
              <a:rPr lang="en-US"/>
              <a:t>requires </a:t>
            </a:r>
            <a:r>
              <a:rPr lang="en-US" u="sng">
                <a:solidFill>
                  <a:srgbClr val="CC0000"/>
                </a:solidFill>
              </a:rPr>
              <a:t>energy</a:t>
            </a:r>
            <a:r>
              <a:rPr lang="en-US"/>
              <a:t> &amp; </a:t>
            </a:r>
            <a:r>
              <a:rPr lang="en-US" u="sng">
                <a:solidFill>
                  <a:srgbClr val="CC0000"/>
                </a:solidFill>
              </a:rPr>
              <a:t>enzymes</a:t>
            </a:r>
            <a:endParaRPr lang="en-US">
              <a:solidFill>
                <a:schemeClr val="tx2"/>
              </a:solidFill>
            </a:endParaRPr>
          </a:p>
        </p:txBody>
      </p:sp>
      <p:grpSp>
        <p:nvGrpSpPr>
          <p:cNvPr id="452637" name="Group 29"/>
          <p:cNvGrpSpPr>
            <a:grpSpLocks/>
          </p:cNvGrpSpPr>
          <p:nvPr/>
        </p:nvGrpSpPr>
        <p:grpSpPr bwMode="auto">
          <a:xfrm>
            <a:off x="5592763" y="4221163"/>
            <a:ext cx="2165350" cy="1651000"/>
            <a:chOff x="507" y="2731"/>
            <a:chExt cx="1364" cy="1040"/>
          </a:xfrm>
        </p:grpSpPr>
        <p:sp>
          <p:nvSpPr>
            <p:cNvPr id="452635" name="Freeform 27"/>
            <p:cNvSpPr>
              <a:spLocks/>
            </p:cNvSpPr>
            <p:nvPr/>
          </p:nvSpPr>
          <p:spPr bwMode="auto">
            <a:xfrm>
              <a:off x="507" y="2731"/>
              <a:ext cx="1364" cy="1040"/>
            </a:xfrm>
            <a:custGeom>
              <a:avLst/>
              <a:gdLst/>
              <a:ahLst/>
              <a:cxnLst>
                <a:cxn ang="0">
                  <a:pos x="117" y="333"/>
                </a:cxn>
                <a:cxn ang="0">
                  <a:pos x="237" y="53"/>
                </a:cxn>
                <a:cxn ang="0">
                  <a:pos x="581" y="13"/>
                </a:cxn>
                <a:cxn ang="0">
                  <a:pos x="773" y="109"/>
                </a:cxn>
                <a:cxn ang="0">
                  <a:pos x="957" y="93"/>
                </a:cxn>
                <a:cxn ang="0">
                  <a:pos x="1133" y="77"/>
                </a:cxn>
                <a:cxn ang="0">
                  <a:pos x="1253" y="325"/>
                </a:cxn>
                <a:cxn ang="0">
                  <a:pos x="1237" y="477"/>
                </a:cxn>
                <a:cxn ang="0">
                  <a:pos x="1077" y="669"/>
                </a:cxn>
                <a:cxn ang="0">
                  <a:pos x="805" y="925"/>
                </a:cxn>
                <a:cxn ang="0">
                  <a:pos x="525" y="925"/>
                </a:cxn>
                <a:cxn ang="0">
                  <a:pos x="221" y="789"/>
                </a:cxn>
                <a:cxn ang="0">
                  <a:pos x="29" y="597"/>
                </a:cxn>
                <a:cxn ang="0">
                  <a:pos x="45" y="405"/>
                </a:cxn>
                <a:cxn ang="0">
                  <a:pos x="125" y="285"/>
                </a:cxn>
              </a:cxnLst>
              <a:rect l="0" t="0" r="r" b="b"/>
              <a:pathLst>
                <a:path w="1270" h="968">
                  <a:moveTo>
                    <a:pt x="117" y="333"/>
                  </a:moveTo>
                  <a:cubicBezTo>
                    <a:pt x="138" y="219"/>
                    <a:pt x="160" y="106"/>
                    <a:pt x="237" y="53"/>
                  </a:cubicBezTo>
                  <a:cubicBezTo>
                    <a:pt x="314" y="0"/>
                    <a:pt x="492" y="4"/>
                    <a:pt x="581" y="13"/>
                  </a:cubicBezTo>
                  <a:cubicBezTo>
                    <a:pt x="670" y="22"/>
                    <a:pt x="710" y="96"/>
                    <a:pt x="773" y="109"/>
                  </a:cubicBezTo>
                  <a:cubicBezTo>
                    <a:pt x="836" y="122"/>
                    <a:pt x="897" y="98"/>
                    <a:pt x="957" y="93"/>
                  </a:cubicBezTo>
                  <a:cubicBezTo>
                    <a:pt x="1017" y="88"/>
                    <a:pt x="1084" y="38"/>
                    <a:pt x="1133" y="77"/>
                  </a:cubicBezTo>
                  <a:cubicBezTo>
                    <a:pt x="1182" y="116"/>
                    <a:pt x="1236" y="258"/>
                    <a:pt x="1253" y="325"/>
                  </a:cubicBezTo>
                  <a:cubicBezTo>
                    <a:pt x="1270" y="392"/>
                    <a:pt x="1266" y="420"/>
                    <a:pt x="1237" y="477"/>
                  </a:cubicBezTo>
                  <a:cubicBezTo>
                    <a:pt x="1208" y="534"/>
                    <a:pt x="1149" y="594"/>
                    <a:pt x="1077" y="669"/>
                  </a:cubicBezTo>
                  <a:cubicBezTo>
                    <a:pt x="1005" y="744"/>
                    <a:pt x="897" y="882"/>
                    <a:pt x="805" y="925"/>
                  </a:cubicBezTo>
                  <a:cubicBezTo>
                    <a:pt x="713" y="968"/>
                    <a:pt x="622" y="948"/>
                    <a:pt x="525" y="925"/>
                  </a:cubicBezTo>
                  <a:cubicBezTo>
                    <a:pt x="428" y="902"/>
                    <a:pt x="304" y="844"/>
                    <a:pt x="221" y="789"/>
                  </a:cubicBezTo>
                  <a:cubicBezTo>
                    <a:pt x="138" y="734"/>
                    <a:pt x="58" y="661"/>
                    <a:pt x="29" y="597"/>
                  </a:cubicBezTo>
                  <a:cubicBezTo>
                    <a:pt x="0" y="533"/>
                    <a:pt x="29" y="457"/>
                    <a:pt x="45" y="405"/>
                  </a:cubicBezTo>
                  <a:cubicBezTo>
                    <a:pt x="61" y="353"/>
                    <a:pt x="93" y="319"/>
                    <a:pt x="125" y="285"/>
                  </a:cubicBezTo>
                </a:path>
              </a:pathLst>
            </a:custGeom>
            <a:solidFill>
              <a:srgbClr val="FFEA18">
                <a:alpha val="50000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636" name="Rectangle 28"/>
            <p:cNvSpPr>
              <a:spLocks noChangeArrowheads="1"/>
            </p:cNvSpPr>
            <p:nvPr/>
          </p:nvSpPr>
          <p:spPr bwMode="auto">
            <a:xfrm>
              <a:off x="737" y="3086"/>
              <a:ext cx="879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600" b="1">
                  <a:solidFill>
                    <a:srgbClr val="CC0000"/>
                  </a:solidFill>
                </a:rPr>
                <a:t>enzyme</a:t>
              </a:r>
              <a:endParaRPr lang="en-US" sz="3000" b="1" u="sng">
                <a:solidFill>
                  <a:srgbClr val="CC0000"/>
                </a:solidFill>
              </a:endParaRPr>
            </a:p>
          </p:txBody>
        </p:sp>
      </p:grpSp>
      <p:sp>
        <p:nvSpPr>
          <p:cNvPr id="452638" name="Rectangle 30"/>
          <p:cNvSpPr>
            <a:spLocks noChangeArrowheads="1"/>
          </p:cNvSpPr>
          <p:nvPr/>
        </p:nvSpPr>
        <p:spPr bwMode="auto">
          <a:xfrm>
            <a:off x="130175" y="4991100"/>
            <a:ext cx="3997325" cy="519113"/>
          </a:xfrm>
          <a:prstGeom prst="rect">
            <a:avLst/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>
                <a:solidFill>
                  <a:srgbClr val="CC0000"/>
                </a:solidFill>
                <a:ea typeface="Geneva" charset="0"/>
                <a:cs typeface="Geneva" charset="0"/>
              </a:rPr>
              <a:t>Dehydration synthesis</a:t>
            </a:r>
            <a:endParaRPr lang="en-US" sz="2000" b="1" baseline="-25000">
              <a:ea typeface="Geneva" charset="0"/>
              <a:cs typeface="Geneva" charset="0"/>
            </a:endParaRPr>
          </a:p>
        </p:txBody>
      </p:sp>
      <p:sp>
        <p:nvSpPr>
          <p:cNvPr id="452639" name="Rectangle 31"/>
          <p:cNvSpPr>
            <a:spLocks noChangeArrowheads="1"/>
          </p:cNvSpPr>
          <p:nvPr/>
        </p:nvSpPr>
        <p:spPr bwMode="auto">
          <a:xfrm>
            <a:off x="130175" y="5600700"/>
            <a:ext cx="4037013" cy="5191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>
                <a:solidFill>
                  <a:srgbClr val="000000"/>
                </a:solidFill>
                <a:ea typeface="Geneva" charset="0"/>
                <a:cs typeface="Geneva" charset="0"/>
              </a:rPr>
              <a:t>Condensation</a:t>
            </a:r>
            <a:r>
              <a:rPr lang="en-US" sz="2800" b="1">
                <a:solidFill>
                  <a:srgbClr val="CC0000"/>
                </a:solidFill>
                <a:ea typeface="Geneva" charset="0"/>
                <a:cs typeface="Geneva" charset="0"/>
              </a:rPr>
              <a:t> </a:t>
            </a:r>
            <a:r>
              <a:rPr lang="en-US" sz="2800" b="1">
                <a:solidFill>
                  <a:srgbClr val="000000"/>
                </a:solidFill>
                <a:ea typeface="Geneva" charset="0"/>
                <a:cs typeface="Geneva" charset="0"/>
              </a:rPr>
              <a:t>reaction</a:t>
            </a:r>
            <a:endParaRPr lang="en-US" sz="2000" b="1" baseline="-25000">
              <a:ea typeface="Geneva" charset="0"/>
              <a:cs typeface="Geneva" charset="0"/>
            </a:endParaRPr>
          </a:p>
        </p:txBody>
      </p:sp>
      <p:pic>
        <p:nvPicPr>
          <p:cNvPr id="452640" name="Picture 32" descr="penguinL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7778750" y="333375"/>
            <a:ext cx="1274763" cy="1295400"/>
          </a:xfrm>
          <a:prstGeom prst="rect">
            <a:avLst/>
          </a:prstGeom>
          <a:noFill/>
        </p:spPr>
      </p:pic>
      <p:sp>
        <p:nvSpPr>
          <p:cNvPr id="452641" name="AutoShape 33"/>
          <p:cNvSpPr>
            <a:spLocks noChangeArrowheads="1"/>
          </p:cNvSpPr>
          <p:nvPr/>
        </p:nvSpPr>
        <p:spPr bwMode="auto">
          <a:xfrm>
            <a:off x="5807075" y="688975"/>
            <a:ext cx="2030413" cy="1106488"/>
          </a:xfrm>
          <a:prstGeom prst="wedgeEllipseCallout">
            <a:avLst>
              <a:gd name="adj1" fmla="val 62352"/>
              <a:gd name="adj2" fmla="val -5043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You gotta</a:t>
            </a:r>
            <a:b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</a:br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 be open to</a:t>
            </a:r>
            <a:b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</a:br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“bonding</a:t>
            </a:r>
            <a:r>
              <a:rPr lang="en-US" sz="1800" b="1" i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!</a:t>
            </a:r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4676" name="Group 20"/>
          <p:cNvGrpSpPr>
            <a:grpSpLocks/>
          </p:cNvGrpSpPr>
          <p:nvPr/>
        </p:nvGrpSpPr>
        <p:grpSpPr bwMode="auto">
          <a:xfrm>
            <a:off x="4164013" y="3654425"/>
            <a:ext cx="4905375" cy="3181350"/>
            <a:chOff x="2519" y="2278"/>
            <a:chExt cx="3090" cy="2004"/>
          </a:xfrm>
        </p:grpSpPr>
        <p:pic>
          <p:nvPicPr>
            <p:cNvPr id="454665" name="Picture 9" descr="03_03b"/>
            <p:cNvPicPr>
              <a:picLocks noChangeAspect="1" noChangeArrowheads="1"/>
            </p:cNvPicPr>
            <p:nvPr/>
          </p:nvPicPr>
          <p:blipFill>
            <a:blip r:embed="rId3"/>
            <a:srcRect b="13499"/>
            <a:stretch>
              <a:fillRect/>
            </a:stretch>
          </p:blipFill>
          <p:spPr bwMode="auto">
            <a:xfrm>
              <a:off x="2519" y="2278"/>
              <a:ext cx="3090" cy="2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4667" name="Rectangle 11"/>
            <p:cNvSpPr>
              <a:spLocks noChangeArrowheads="1"/>
            </p:cNvSpPr>
            <p:nvPr/>
          </p:nvSpPr>
          <p:spPr bwMode="auto">
            <a:xfrm>
              <a:off x="5163" y="2540"/>
              <a:ext cx="2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</a:t>
              </a:r>
              <a:r>
                <a:rPr lang="en-US" sz="1800" b="1" baseline="-25000">
                  <a:solidFill>
                    <a:srgbClr val="000000"/>
                  </a:solidFill>
                  <a:ea typeface="Geneva" charset="0"/>
                  <a:cs typeface="Geneva" charset="0"/>
                </a:rPr>
                <a:t>2</a:t>
              </a:r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O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  <p:sp>
          <p:nvSpPr>
            <p:cNvPr id="454668" name="Rectangle 12"/>
            <p:cNvSpPr>
              <a:spLocks noChangeArrowheads="1"/>
            </p:cNvSpPr>
            <p:nvPr/>
          </p:nvSpPr>
          <p:spPr bwMode="auto">
            <a:xfrm>
              <a:off x="2807" y="3044"/>
              <a:ext cx="2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HO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  <p:sp>
          <p:nvSpPr>
            <p:cNvPr id="454669" name="Rectangle 13"/>
            <p:cNvSpPr>
              <a:spLocks noChangeArrowheads="1"/>
            </p:cNvSpPr>
            <p:nvPr/>
          </p:nvSpPr>
          <p:spPr bwMode="auto">
            <a:xfrm>
              <a:off x="4911" y="3044"/>
              <a:ext cx="1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  <p:sp>
          <p:nvSpPr>
            <p:cNvPr id="454670" name="Rectangle 14"/>
            <p:cNvSpPr>
              <a:spLocks noChangeArrowheads="1"/>
            </p:cNvSpPr>
            <p:nvPr/>
          </p:nvSpPr>
          <p:spPr bwMode="auto">
            <a:xfrm>
              <a:off x="2555" y="3961"/>
              <a:ext cx="2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HO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  <p:sp>
          <p:nvSpPr>
            <p:cNvPr id="454671" name="Rectangle 15"/>
            <p:cNvSpPr>
              <a:spLocks noChangeArrowheads="1"/>
            </p:cNvSpPr>
            <p:nvPr/>
          </p:nvSpPr>
          <p:spPr bwMode="auto">
            <a:xfrm>
              <a:off x="4044" y="3961"/>
              <a:ext cx="1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  <p:sp>
          <p:nvSpPr>
            <p:cNvPr id="454672" name="Rectangle 16"/>
            <p:cNvSpPr>
              <a:spLocks noChangeArrowheads="1"/>
            </p:cNvSpPr>
            <p:nvPr/>
          </p:nvSpPr>
          <p:spPr bwMode="auto">
            <a:xfrm>
              <a:off x="4321" y="3961"/>
              <a:ext cx="2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HO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  <p:sp>
          <p:nvSpPr>
            <p:cNvPr id="454673" name="Rectangle 17"/>
            <p:cNvSpPr>
              <a:spLocks noChangeArrowheads="1"/>
            </p:cNvSpPr>
            <p:nvPr/>
          </p:nvSpPr>
          <p:spPr bwMode="auto">
            <a:xfrm>
              <a:off x="5192" y="3957"/>
              <a:ext cx="1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ea typeface="Geneva" charset="0"/>
                  <a:cs typeface="Geneva" charset="0"/>
                </a:rPr>
                <a:t>H</a:t>
              </a:r>
              <a:endParaRPr lang="en-US" sz="1400" b="1" baseline="-25000">
                <a:ea typeface="Geneva" charset="0"/>
                <a:cs typeface="Geneva" charset="0"/>
              </a:endParaRPr>
            </a:p>
          </p:txBody>
        </p:sp>
      </p:grpSp>
      <p:sp>
        <p:nvSpPr>
          <p:cNvPr id="454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break down a polymer</a:t>
            </a:r>
          </a:p>
        </p:txBody>
      </p:sp>
      <p:sp>
        <p:nvSpPr>
          <p:cNvPr id="45466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772400" cy="4300538"/>
          </a:xfrm>
        </p:spPr>
        <p:txBody>
          <a:bodyPr/>
          <a:lstStyle/>
          <a:p>
            <a:r>
              <a:rPr lang="en-US" sz="3200" u="sng">
                <a:solidFill>
                  <a:srgbClr val="CC0000"/>
                </a:solidFill>
              </a:rPr>
              <a:t>Digestion</a:t>
            </a:r>
            <a:endParaRPr lang="en-US" sz="3200"/>
          </a:p>
          <a:p>
            <a:pPr lvl="1"/>
            <a:r>
              <a:rPr lang="en-US" sz="3000"/>
              <a:t>use </a:t>
            </a:r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sz="3000"/>
              <a:t> to breakdown polymers </a:t>
            </a:r>
          </a:p>
          <a:p>
            <a:pPr lvl="2">
              <a:lnSpc>
                <a:spcPct val="110000"/>
              </a:lnSpc>
            </a:pPr>
            <a:r>
              <a:rPr lang="en-US"/>
              <a:t>reverse of dehydration synthesis</a:t>
            </a:r>
          </a:p>
          <a:p>
            <a:pPr lvl="2">
              <a:lnSpc>
                <a:spcPct val="110000"/>
              </a:lnSpc>
            </a:pPr>
            <a:r>
              <a:rPr lang="en-US"/>
              <a:t>cleave off one monomer at a time</a:t>
            </a:r>
          </a:p>
          <a:p>
            <a:pPr lvl="2">
              <a:lnSpc>
                <a:spcPct val="110000"/>
              </a:lnSpc>
            </a:pPr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O is split into H</a:t>
            </a:r>
            <a:r>
              <a:rPr lang="en-US" baseline="30000"/>
              <a:t>+</a:t>
            </a:r>
            <a:r>
              <a:rPr lang="en-US"/>
              <a:t> and OH</a:t>
            </a:r>
            <a:r>
              <a:rPr lang="en-US" baseline="30000"/>
              <a:t>–</a:t>
            </a:r>
            <a:endParaRPr lang="en-US"/>
          </a:p>
          <a:p>
            <a:pPr lvl="3">
              <a:lnSpc>
                <a:spcPct val="120000"/>
              </a:lnSpc>
            </a:pPr>
            <a:r>
              <a:rPr lang="en-US"/>
              <a:t>H</a:t>
            </a:r>
            <a:r>
              <a:rPr lang="en-US" baseline="30000"/>
              <a:t>+</a:t>
            </a:r>
            <a:r>
              <a:rPr lang="en-US"/>
              <a:t> &amp; OH</a:t>
            </a:r>
            <a:r>
              <a:rPr lang="en-US" baseline="30000"/>
              <a:t>–</a:t>
            </a:r>
            <a:r>
              <a:rPr lang="en-US"/>
              <a:t> attach to ends</a:t>
            </a:r>
          </a:p>
          <a:p>
            <a:pPr lvl="1">
              <a:lnSpc>
                <a:spcPct val="90000"/>
              </a:lnSpc>
            </a:pPr>
            <a:r>
              <a:rPr lang="en-US"/>
              <a:t>requires </a:t>
            </a:r>
            <a:r>
              <a:rPr lang="en-US" u="sng">
                <a:solidFill>
                  <a:srgbClr val="CC0000"/>
                </a:solidFill>
              </a:rPr>
              <a:t>enzymes</a:t>
            </a:r>
          </a:p>
          <a:p>
            <a:pPr lvl="1">
              <a:lnSpc>
                <a:spcPct val="90000"/>
              </a:lnSpc>
            </a:pPr>
            <a:r>
              <a:rPr lang="en-US"/>
              <a:t>releases energy</a:t>
            </a:r>
            <a:endParaRPr lang="en-US" u="sng">
              <a:solidFill>
                <a:srgbClr val="CC0000"/>
              </a:solidFill>
            </a:endParaRPr>
          </a:p>
        </p:txBody>
      </p:sp>
      <p:pic>
        <p:nvPicPr>
          <p:cNvPr id="454679" name="Picture 23" descr="penguinL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7869238" y="336550"/>
            <a:ext cx="1274762" cy="1295400"/>
          </a:xfrm>
          <a:prstGeom prst="rect">
            <a:avLst/>
          </a:prstGeom>
          <a:noFill/>
        </p:spPr>
      </p:pic>
      <p:sp>
        <p:nvSpPr>
          <p:cNvPr id="454680" name="AutoShape 24"/>
          <p:cNvSpPr>
            <a:spLocks noChangeArrowheads="1"/>
          </p:cNvSpPr>
          <p:nvPr/>
        </p:nvSpPr>
        <p:spPr bwMode="auto">
          <a:xfrm>
            <a:off x="6578600" y="1220788"/>
            <a:ext cx="2030413" cy="871537"/>
          </a:xfrm>
          <a:prstGeom prst="wedgeEllipseCallout">
            <a:avLst>
              <a:gd name="adj1" fmla="val 29282"/>
              <a:gd name="adj2" fmla="val -111565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Breaking up</a:t>
            </a:r>
            <a:b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</a:br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is hard to do</a:t>
            </a:r>
            <a:r>
              <a:rPr lang="en-US" sz="1800" b="1" i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!</a:t>
            </a:r>
            <a:r>
              <a:rPr lang="en-US" sz="1800" b="1">
                <a:solidFill>
                  <a:srgbClr val="0F116A"/>
                </a:solidFill>
                <a:latin typeface="Comic Sans MS" charset="0"/>
                <a:ea typeface="Geneva" charset="0"/>
                <a:cs typeface="Geneva" charset="0"/>
              </a:rPr>
              <a:t> </a:t>
            </a:r>
          </a:p>
        </p:txBody>
      </p:sp>
      <p:sp>
        <p:nvSpPr>
          <p:cNvPr id="454684" name="Rectangle 28"/>
          <p:cNvSpPr>
            <a:spLocks noChangeArrowheads="1"/>
          </p:cNvSpPr>
          <p:nvPr/>
        </p:nvSpPr>
        <p:spPr bwMode="auto">
          <a:xfrm>
            <a:off x="1766888" y="5500688"/>
            <a:ext cx="2001837" cy="519112"/>
          </a:xfrm>
          <a:prstGeom prst="rect">
            <a:avLst/>
          </a:prstGeom>
          <a:solidFill>
            <a:srgbClr val="FFEA18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>
                <a:solidFill>
                  <a:srgbClr val="CC0000"/>
                </a:solidFill>
                <a:ea typeface="Geneva" charset="0"/>
                <a:cs typeface="Geneva" charset="0"/>
              </a:rPr>
              <a:t>Hydrolysis</a:t>
            </a:r>
            <a:endParaRPr lang="en-US" sz="2000" b="1" baseline="-25000">
              <a:ea typeface="Geneva" charset="0"/>
              <a:cs typeface="Geneva" charset="0"/>
            </a:endParaRPr>
          </a:p>
        </p:txBody>
      </p:sp>
      <p:sp>
        <p:nvSpPr>
          <p:cNvPr id="454685" name="Rectangle 29"/>
          <p:cNvSpPr>
            <a:spLocks noChangeArrowheads="1"/>
          </p:cNvSpPr>
          <p:nvPr/>
        </p:nvSpPr>
        <p:spPr bwMode="auto">
          <a:xfrm>
            <a:off x="1766888" y="6110288"/>
            <a:ext cx="1803400" cy="5191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>
                <a:solidFill>
                  <a:srgbClr val="000000"/>
                </a:solidFill>
                <a:ea typeface="Geneva" charset="0"/>
                <a:cs typeface="Geneva" charset="0"/>
              </a:rPr>
              <a:t>Digestion</a:t>
            </a:r>
            <a:endParaRPr lang="en-US" sz="2000" b="1" baseline="-25000">
              <a:ea typeface="Geneva" charset="0"/>
              <a:cs typeface="Geneva" charset="0"/>
            </a:endParaRPr>
          </a:p>
        </p:txBody>
      </p:sp>
      <p:grpSp>
        <p:nvGrpSpPr>
          <p:cNvPr id="454691" name="Group 35"/>
          <p:cNvGrpSpPr>
            <a:grpSpLocks/>
          </p:cNvGrpSpPr>
          <p:nvPr/>
        </p:nvGrpSpPr>
        <p:grpSpPr bwMode="auto">
          <a:xfrm>
            <a:off x="5911850" y="4198938"/>
            <a:ext cx="2165350" cy="1651000"/>
            <a:chOff x="3724" y="2645"/>
            <a:chExt cx="1364" cy="1040"/>
          </a:xfrm>
        </p:grpSpPr>
        <p:sp>
          <p:nvSpPr>
            <p:cNvPr id="454687" name="Freeform 31"/>
            <p:cNvSpPr>
              <a:spLocks/>
            </p:cNvSpPr>
            <p:nvPr/>
          </p:nvSpPr>
          <p:spPr bwMode="auto">
            <a:xfrm>
              <a:off x="3724" y="2645"/>
              <a:ext cx="1364" cy="1040"/>
            </a:xfrm>
            <a:custGeom>
              <a:avLst/>
              <a:gdLst/>
              <a:ahLst/>
              <a:cxnLst>
                <a:cxn ang="0">
                  <a:pos x="117" y="333"/>
                </a:cxn>
                <a:cxn ang="0">
                  <a:pos x="237" y="53"/>
                </a:cxn>
                <a:cxn ang="0">
                  <a:pos x="581" y="13"/>
                </a:cxn>
                <a:cxn ang="0">
                  <a:pos x="773" y="109"/>
                </a:cxn>
                <a:cxn ang="0">
                  <a:pos x="957" y="93"/>
                </a:cxn>
                <a:cxn ang="0">
                  <a:pos x="1133" y="77"/>
                </a:cxn>
                <a:cxn ang="0">
                  <a:pos x="1253" y="325"/>
                </a:cxn>
                <a:cxn ang="0">
                  <a:pos x="1237" y="477"/>
                </a:cxn>
                <a:cxn ang="0">
                  <a:pos x="1077" y="669"/>
                </a:cxn>
                <a:cxn ang="0">
                  <a:pos x="805" y="925"/>
                </a:cxn>
                <a:cxn ang="0">
                  <a:pos x="525" y="925"/>
                </a:cxn>
                <a:cxn ang="0">
                  <a:pos x="221" y="789"/>
                </a:cxn>
                <a:cxn ang="0">
                  <a:pos x="29" y="597"/>
                </a:cxn>
                <a:cxn ang="0">
                  <a:pos x="45" y="405"/>
                </a:cxn>
                <a:cxn ang="0">
                  <a:pos x="125" y="285"/>
                </a:cxn>
              </a:cxnLst>
              <a:rect l="0" t="0" r="r" b="b"/>
              <a:pathLst>
                <a:path w="1270" h="968">
                  <a:moveTo>
                    <a:pt x="117" y="333"/>
                  </a:moveTo>
                  <a:cubicBezTo>
                    <a:pt x="138" y="219"/>
                    <a:pt x="160" y="106"/>
                    <a:pt x="237" y="53"/>
                  </a:cubicBezTo>
                  <a:cubicBezTo>
                    <a:pt x="314" y="0"/>
                    <a:pt x="492" y="4"/>
                    <a:pt x="581" y="13"/>
                  </a:cubicBezTo>
                  <a:cubicBezTo>
                    <a:pt x="670" y="22"/>
                    <a:pt x="710" y="96"/>
                    <a:pt x="773" y="109"/>
                  </a:cubicBezTo>
                  <a:cubicBezTo>
                    <a:pt x="836" y="122"/>
                    <a:pt x="897" y="98"/>
                    <a:pt x="957" y="93"/>
                  </a:cubicBezTo>
                  <a:cubicBezTo>
                    <a:pt x="1017" y="88"/>
                    <a:pt x="1084" y="38"/>
                    <a:pt x="1133" y="77"/>
                  </a:cubicBezTo>
                  <a:cubicBezTo>
                    <a:pt x="1182" y="116"/>
                    <a:pt x="1236" y="258"/>
                    <a:pt x="1253" y="325"/>
                  </a:cubicBezTo>
                  <a:cubicBezTo>
                    <a:pt x="1270" y="392"/>
                    <a:pt x="1266" y="420"/>
                    <a:pt x="1237" y="477"/>
                  </a:cubicBezTo>
                  <a:cubicBezTo>
                    <a:pt x="1208" y="534"/>
                    <a:pt x="1149" y="594"/>
                    <a:pt x="1077" y="669"/>
                  </a:cubicBezTo>
                  <a:cubicBezTo>
                    <a:pt x="1005" y="744"/>
                    <a:pt x="897" y="882"/>
                    <a:pt x="805" y="925"/>
                  </a:cubicBezTo>
                  <a:cubicBezTo>
                    <a:pt x="713" y="968"/>
                    <a:pt x="622" y="948"/>
                    <a:pt x="525" y="925"/>
                  </a:cubicBezTo>
                  <a:cubicBezTo>
                    <a:pt x="428" y="902"/>
                    <a:pt x="304" y="844"/>
                    <a:pt x="221" y="789"/>
                  </a:cubicBezTo>
                  <a:cubicBezTo>
                    <a:pt x="138" y="734"/>
                    <a:pt x="58" y="661"/>
                    <a:pt x="29" y="597"/>
                  </a:cubicBezTo>
                  <a:cubicBezTo>
                    <a:pt x="0" y="533"/>
                    <a:pt x="29" y="457"/>
                    <a:pt x="45" y="405"/>
                  </a:cubicBezTo>
                  <a:cubicBezTo>
                    <a:pt x="61" y="353"/>
                    <a:pt x="93" y="319"/>
                    <a:pt x="125" y="285"/>
                  </a:cubicBezTo>
                </a:path>
              </a:pathLst>
            </a:custGeom>
            <a:solidFill>
              <a:schemeClr val="tx2">
                <a:alpha val="39999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688" name="Rectangle 32"/>
            <p:cNvSpPr>
              <a:spLocks noChangeArrowheads="1"/>
            </p:cNvSpPr>
            <p:nvPr/>
          </p:nvSpPr>
          <p:spPr bwMode="auto">
            <a:xfrm>
              <a:off x="3954" y="3078"/>
              <a:ext cx="879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600" b="1">
                  <a:solidFill>
                    <a:srgbClr val="000000"/>
                  </a:solidFill>
                </a:rPr>
                <a:t>enzyme</a:t>
              </a:r>
              <a:endParaRPr lang="en-US" sz="3000" b="1" u="sng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 PPT template.dot">
  <a:themeElements>
    <a:clrScheme name="AP PPT template.do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AP PPT template.d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P PPT template.do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 PPT template.do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 PPT template.do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 PPT template.do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 PPT template.do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 PPT template.do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 PPT template.do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 PPT template.do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</TotalTime>
  <Words>412</Words>
  <Application>Microsoft Office PowerPoint</Application>
  <PresentationFormat>On-screen Show (4:3)</PresentationFormat>
  <Paragraphs>128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 PPT template.dot</vt:lpstr>
      <vt:lpstr>Chemistry of Carbon</vt:lpstr>
      <vt:lpstr>The Most Important Elements</vt:lpstr>
      <vt:lpstr>Why study Carbon?</vt:lpstr>
      <vt:lpstr>Chemistry of Life</vt:lpstr>
      <vt:lpstr>Hydrocarbons</vt:lpstr>
      <vt:lpstr>Macromolecules</vt:lpstr>
      <vt:lpstr>Polymers</vt:lpstr>
      <vt:lpstr>How to build a polymer</vt:lpstr>
      <vt:lpstr>How to break down a polymer</vt:lpstr>
    </vt:vector>
  </TitlesOfParts>
  <Company>Kim Foglia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of Carbon</dc:title>
  <dc:creator>Lisa</dc:creator>
  <cp:lastModifiedBy>Miller, Lisa - Mission Viejo High School</cp:lastModifiedBy>
  <cp:revision>34</cp:revision>
  <cp:lastPrinted>2007-11-07T04:05:45Z</cp:lastPrinted>
  <dcterms:created xsi:type="dcterms:W3CDTF">2010-11-15T16:44:15Z</dcterms:created>
  <dcterms:modified xsi:type="dcterms:W3CDTF">2012-09-12T14:24:59Z</dcterms:modified>
</cp:coreProperties>
</file>